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tif" ContentType="image/t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300" r:id="rId2"/>
    <p:sldId id="256" r:id="rId3"/>
    <p:sldId id="302" r:id="rId4"/>
    <p:sldId id="306" r:id="rId5"/>
    <p:sldId id="305" r:id="rId6"/>
    <p:sldId id="304" r:id="rId7"/>
    <p:sldId id="303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90" r:id="rId39"/>
    <p:sldId id="291" r:id="rId40"/>
    <p:sldId id="292" r:id="rId41"/>
    <p:sldId id="295" r:id="rId42"/>
    <p:sldId id="296" r:id="rId43"/>
    <p:sldId id="298" r:id="rId44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24"/>
  </p:normalViewPr>
  <p:slideViewPr>
    <p:cSldViewPr snapToGrid="0" snapToObjects="1">
      <p:cViewPr varScale="1">
        <p:scale>
          <a:sx n="118" d="100"/>
          <a:sy n="118" d="100"/>
        </p:scale>
        <p:origin x="2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png>
</file>

<file path=ppt/media/image10.tif>
</file>

<file path=ppt/media/image11.png>
</file>

<file path=ppt/media/image13.t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png>
</file>

<file path=ppt/media/image3.tif>
</file>

<file path=ppt/media/image30.png>
</file>

<file path=ppt/media/image31.png>
</file>

<file path=ppt/media/image4.tif>
</file>

<file path=ppt/media/image5.tif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1515210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70" name="Shape 4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[Leave this slide visible until presentation starts]</a:t>
            </a:r>
          </a:p>
        </p:txBody>
      </p:sp>
    </p:spTree>
    <p:extLst>
      <p:ext uri="{BB962C8B-B14F-4D97-AF65-F5344CB8AC3E}">
        <p14:creationId xmlns:p14="http://schemas.microsoft.com/office/powerpoint/2010/main" val="119389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5" name="Line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" name="Line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7" name="Line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8" name="Line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8" name="Line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9" name="Line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 Text"/>
          <p:cNvSpPr txBox="1"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Line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7" name="Line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8" name="Title Text"/>
          <p:cNvSpPr txBox="1"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1pPr>
            <a:lvl2pPr marL="0" indent="329138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2pPr>
            <a:lvl3pPr marL="0" indent="658277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3pPr>
            <a:lvl4pPr marL="0" indent="987415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4pPr>
            <a:lvl5pPr marL="0" indent="1316552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News706 BT"/>
                <a:ea typeface="News706 BT"/>
                <a:cs typeface="News706 BT"/>
                <a:sym typeface="News706 B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 descr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1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+mn-lt"/>
                <a:ea typeface="+mn-ea"/>
                <a:cs typeface="+mn-c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Clr>
                <a:srgbClr val="000000"/>
              </a:buClr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59" name="image.tiff" descr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69" name="image.tiff" descr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81" name="image.tiff" descr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93" name="image.tiff" descr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buClr>
                <a:srgbClr val="FFFFFF"/>
              </a:buClr>
              <a:buFont typeface="Lucida Grande"/>
              <a:buChar char="‣"/>
            </a:lvl2pPr>
            <a:lvl3pPr>
              <a:buClr>
                <a:srgbClr val="FFFFFF"/>
              </a:buClr>
              <a:buFont typeface="Lucida Grande"/>
              <a:buChar char="‣"/>
            </a:lvl3pPr>
            <a:lvl4pPr>
              <a:buClr>
                <a:srgbClr val="FFFFFF"/>
              </a:buClr>
              <a:buFont typeface="Lucida Grande"/>
              <a:buChar char="‣"/>
            </a:lvl4pPr>
            <a:lvl5pPr>
              <a:buClr>
                <a:srgbClr val="FFFFFF"/>
              </a:buClr>
              <a:buFont typeface="Lucida Grande"/>
              <a:buChar char="‣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t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Relationship Id="rId3" Type="http://schemas.openxmlformats.org/officeDocument/2006/relationships/image" Target="../media/image28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medium.com/airbnb-engineering/automated-machine-learning-a-paradigm-shift-that-accelerates-data-scientist-productivity-airbnb-f1f8a10d61f8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Shape 261" descr="Shape 26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38" y="0"/>
            <a:ext cx="9347200" cy="5257800"/>
          </a:xfrm>
          <a:prstGeom prst="rect">
            <a:avLst/>
          </a:prstGeom>
          <a:ln w="12700">
            <a:miter lim="400000"/>
          </a:ln>
        </p:spPr>
      </p:pic>
      <p:sp>
        <p:nvSpPr>
          <p:cNvPr id="466" name="Shape 262"/>
          <p:cNvSpPr txBox="1">
            <a:spLocks noGrp="1"/>
          </p:cNvSpPr>
          <p:nvPr>
            <p:ph type="title"/>
          </p:nvPr>
        </p:nvSpPr>
        <p:spPr>
          <a:xfrm>
            <a:off x="1538957" y="615398"/>
            <a:ext cx="5781282" cy="61210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850391">
              <a:defRPr sz="279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t>Welcome to General Assembly</a:t>
            </a:r>
          </a:p>
        </p:txBody>
      </p:sp>
      <p:sp>
        <p:nvSpPr>
          <p:cNvPr id="467" name="Shape 263"/>
          <p:cNvSpPr txBox="1">
            <a:spLocks noGrp="1"/>
          </p:cNvSpPr>
          <p:nvPr>
            <p:ph type="body" sz="half" idx="1"/>
          </p:nvPr>
        </p:nvSpPr>
        <p:spPr>
          <a:xfrm>
            <a:off x="12373" y="4300948"/>
            <a:ext cx="5781282" cy="1158459"/>
          </a:xfrm>
          <a:prstGeom prst="rect">
            <a:avLst/>
          </a:prstGeom>
        </p:spPr>
        <p:txBody>
          <a:bodyPr/>
          <a:lstStyle/>
          <a:p>
            <a:pPr algn="l"/>
            <a:endParaRPr sz="184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defRPr sz="1800" b="1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dirty="0"/>
              <a:t>WiFi 	</a:t>
            </a:r>
            <a:r>
              <a:rPr lang="en-GB" dirty="0" smtClean="0"/>
              <a:t>  </a:t>
            </a:r>
            <a:r>
              <a:rPr b="0" dirty="0" smtClean="0"/>
              <a:t>GA </a:t>
            </a:r>
            <a:r>
              <a:rPr b="0" dirty="0"/>
              <a:t>Guest	 </a:t>
            </a:r>
          </a:p>
          <a:p>
            <a:pPr algn="l">
              <a:defRPr sz="1800" b="1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dirty="0" smtClean="0"/>
              <a:t>Passwor</a:t>
            </a:r>
            <a:r>
              <a:rPr lang="en-GB" dirty="0" smtClean="0"/>
              <a:t>d  </a:t>
            </a:r>
            <a:r>
              <a:rPr b="0" dirty="0" smtClean="0"/>
              <a:t>yellowpencil</a:t>
            </a:r>
            <a:endParaRPr b="0" dirty="0"/>
          </a:p>
        </p:txBody>
      </p:sp>
      <p:sp>
        <p:nvSpPr>
          <p:cNvPr id="468" name="Shape 264"/>
          <p:cNvSpPr txBox="1">
            <a:spLocks noGrp="1"/>
          </p:cNvSpPr>
          <p:nvPr>
            <p:ph type="sldNum" sz="quarter" idx="2"/>
          </p:nvPr>
        </p:nvSpPr>
        <p:spPr>
          <a:xfrm>
            <a:off x="8897951" y="4791045"/>
            <a:ext cx="391133" cy="3539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pic>
        <p:nvPicPr>
          <p:cNvPr id="464" name="Shape 260" descr="Shape 26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8732" y="671339"/>
            <a:ext cx="500225" cy="50022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23661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89" name="RECOMMENDATION ENG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RECOMMENDATION ENGINES</a:t>
            </a:r>
          </a:p>
        </p:txBody>
      </p:sp>
      <p:sp>
        <p:nvSpPr>
          <p:cNvPr id="190" name="Recommendation engines aims to match users to things (movies, songs, items, events, etc) they might enjoy but have not yet tried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Recommendation engines aims to match users to things (movies, songs, items, events, etc) they might enjoy but have not yet tried.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The rating is produced by analysing other user/item ratings (and sometimes item characteristics) to provide personalised recommendations to users.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</p:txBody>
      </p:sp>
      <p:pic>
        <p:nvPicPr>
          <p:cNvPr id="191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31881" y="3396355"/>
            <a:ext cx="1049948" cy="1282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droppedImage.tiff" descr="dropped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08784" y="3396355"/>
            <a:ext cx="1710267" cy="1282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droppedImage.tiff" descr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8597" y="3698443"/>
            <a:ext cx="3365752" cy="6785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droppedImage.tiff" descr="dropped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64112" y="3626351"/>
            <a:ext cx="822709" cy="8227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8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  <p:pic>
        <p:nvPicPr>
          <p:cNvPr id="19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0778" y="1071830"/>
            <a:ext cx="6561519" cy="3280760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06" name="Netflix - Entertainment or Data Scienc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Netflix - Entertainment or Data Science?</a:t>
            </a:r>
          </a:p>
        </p:txBody>
      </p:sp>
      <p:pic>
        <p:nvPicPr>
          <p:cNvPr id="20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3663" y="1337577"/>
            <a:ext cx="6875749" cy="3743464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14" name="Netflix - Entertainment or Data Scienc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Netflix - Entertainment or Data Science?</a:t>
            </a:r>
          </a:p>
        </p:txBody>
      </p:sp>
      <p:pic>
        <p:nvPicPr>
          <p:cNvPr id="21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3663" y="1337577"/>
            <a:ext cx="6875749" cy="3743464"/>
          </a:xfrm>
          <a:prstGeom prst="rect">
            <a:avLst/>
          </a:prstGeom>
          <a:ln w="25400"/>
        </p:spPr>
      </p:pic>
      <p:sp>
        <p:nvSpPr>
          <p:cNvPr id="216" name="Rectangle"/>
          <p:cNvSpPr/>
          <p:nvPr/>
        </p:nvSpPr>
        <p:spPr>
          <a:xfrm>
            <a:off x="1243171" y="2981245"/>
            <a:ext cx="6876733" cy="95512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7" name="Rectangle"/>
          <p:cNvSpPr/>
          <p:nvPr/>
        </p:nvSpPr>
        <p:spPr>
          <a:xfrm>
            <a:off x="1243170" y="1325562"/>
            <a:ext cx="6876734" cy="1691324"/>
          </a:xfrm>
          <a:prstGeom prst="rect">
            <a:avLst/>
          </a:prstGeom>
          <a:solidFill>
            <a:srgbClr val="FFFFFF">
              <a:alpha val="7997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8" name="Rectangle"/>
          <p:cNvSpPr/>
          <p:nvPr/>
        </p:nvSpPr>
        <p:spPr>
          <a:xfrm>
            <a:off x="1243170" y="3947715"/>
            <a:ext cx="6876734" cy="1106251"/>
          </a:xfrm>
          <a:prstGeom prst="rect">
            <a:avLst/>
          </a:prstGeom>
          <a:solidFill>
            <a:srgbClr val="FFFFFF">
              <a:alpha val="7997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25" name="Netflix - Entertainment or Data Scienc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Netflix - Entertainment or Data Science?</a:t>
            </a:r>
          </a:p>
        </p:txBody>
      </p:sp>
      <p:pic>
        <p:nvPicPr>
          <p:cNvPr id="2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3663" y="1337577"/>
            <a:ext cx="6875749" cy="3743464"/>
          </a:xfrm>
          <a:prstGeom prst="rect">
            <a:avLst/>
          </a:prstGeom>
          <a:ln w="25400"/>
        </p:spPr>
      </p:pic>
      <p:sp>
        <p:nvSpPr>
          <p:cNvPr id="227" name="Rectangle"/>
          <p:cNvSpPr/>
          <p:nvPr/>
        </p:nvSpPr>
        <p:spPr>
          <a:xfrm>
            <a:off x="1243171" y="2981245"/>
            <a:ext cx="6876733" cy="95512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28" name="Rectangle"/>
          <p:cNvSpPr/>
          <p:nvPr/>
        </p:nvSpPr>
        <p:spPr>
          <a:xfrm>
            <a:off x="1243170" y="1325562"/>
            <a:ext cx="6876734" cy="1691324"/>
          </a:xfrm>
          <a:prstGeom prst="rect">
            <a:avLst/>
          </a:prstGeom>
          <a:solidFill>
            <a:srgbClr val="FFFFFF">
              <a:alpha val="7997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29" name="Rectangle"/>
          <p:cNvSpPr/>
          <p:nvPr/>
        </p:nvSpPr>
        <p:spPr>
          <a:xfrm>
            <a:off x="1243170" y="3947715"/>
            <a:ext cx="6876734" cy="1106251"/>
          </a:xfrm>
          <a:prstGeom prst="rect">
            <a:avLst/>
          </a:prstGeom>
          <a:solidFill>
            <a:srgbClr val="FFFFFF">
              <a:alpha val="7997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30" name="Rectangle"/>
          <p:cNvSpPr/>
          <p:nvPr/>
        </p:nvSpPr>
        <p:spPr>
          <a:xfrm>
            <a:off x="1468318" y="3023116"/>
            <a:ext cx="2231391" cy="181452"/>
          </a:xfrm>
          <a:prstGeom prst="rect">
            <a:avLst/>
          </a:prstGeom>
          <a:ln w="25400">
            <a:solidFill>
              <a:srgbClr val="C23C24"/>
            </a:solidFill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37" name="Netflix - Entertainment or Data Scienc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Netflix - Entertainment or Data Science?</a:t>
            </a:r>
          </a:p>
        </p:txBody>
      </p:sp>
      <p:sp>
        <p:nvSpPr>
          <p:cNvPr id="238" name="Rectangle"/>
          <p:cNvSpPr/>
          <p:nvPr/>
        </p:nvSpPr>
        <p:spPr>
          <a:xfrm>
            <a:off x="1243170" y="4119428"/>
            <a:ext cx="6876734" cy="1106251"/>
          </a:xfrm>
          <a:prstGeom prst="rect">
            <a:avLst/>
          </a:prstGeom>
          <a:solidFill>
            <a:srgbClr val="FFFFFF">
              <a:alpha val="7997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pic>
        <p:nvPicPr>
          <p:cNvPr id="23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3663" y="1337577"/>
            <a:ext cx="6875749" cy="3743464"/>
          </a:xfrm>
          <a:prstGeom prst="rect">
            <a:avLst/>
          </a:prstGeom>
          <a:ln w="25400"/>
        </p:spPr>
      </p:pic>
      <p:sp>
        <p:nvSpPr>
          <p:cNvPr id="240" name="Rectangle"/>
          <p:cNvSpPr/>
          <p:nvPr/>
        </p:nvSpPr>
        <p:spPr>
          <a:xfrm>
            <a:off x="1243171" y="2981245"/>
            <a:ext cx="6876733" cy="95512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41" name="Rectangle"/>
          <p:cNvSpPr/>
          <p:nvPr/>
        </p:nvSpPr>
        <p:spPr>
          <a:xfrm>
            <a:off x="1243170" y="1325562"/>
            <a:ext cx="6876734" cy="651035"/>
          </a:xfrm>
          <a:prstGeom prst="rect">
            <a:avLst/>
          </a:prstGeom>
          <a:solidFill>
            <a:srgbClr val="FFFFFF">
              <a:alpha val="7997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42" name="Rectangle"/>
          <p:cNvSpPr/>
          <p:nvPr/>
        </p:nvSpPr>
        <p:spPr>
          <a:xfrm>
            <a:off x="1243170" y="2966164"/>
            <a:ext cx="6876734" cy="2087802"/>
          </a:xfrm>
          <a:prstGeom prst="rect">
            <a:avLst/>
          </a:prstGeom>
          <a:solidFill>
            <a:srgbClr val="FFFFFF">
              <a:alpha val="7997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40639" marR="40639" defTabSz="914400">
              <a:defRPr sz="4200" b="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49" name="Netflix - Entertainment or Data Scienc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Netflix - Entertainment or Data Science?</a:t>
            </a:r>
          </a:p>
        </p:txBody>
      </p:sp>
      <p:pic>
        <p:nvPicPr>
          <p:cNvPr id="25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5798" y="1325562"/>
            <a:ext cx="6291479" cy="3538957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57" name="Netflix - Entertainment or Data Scienc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Netflix - Entertainment or Data Science?</a:t>
            </a:r>
          </a:p>
        </p:txBody>
      </p:sp>
      <p:pic>
        <p:nvPicPr>
          <p:cNvPr id="25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1121" y="1325562"/>
            <a:ext cx="4920833" cy="3690626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265" name="Netflix - Entertainment or Data Scienc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Netflix - Entertainment or Data Science?</a:t>
            </a:r>
          </a:p>
        </p:txBody>
      </p:sp>
      <p:pic>
        <p:nvPicPr>
          <p:cNvPr id="266" name="1*i1g98589DuVhbKDqyIhl1w.png" descr="1*i1g98589DuVhbKDqyIhl1w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2466" y="1069594"/>
            <a:ext cx="7345373" cy="3809450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273" name="RECOMMENDATION ENG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RECOMMENDATION ENGINES</a:t>
            </a:r>
          </a:p>
        </p:txBody>
      </p:sp>
      <p:sp>
        <p:nvSpPr>
          <p:cNvPr id="274" name="There are two general approaches to the design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rPr dirty="0"/>
              <a:t>There are two general approaches to the design:</a:t>
            </a:r>
          </a:p>
          <a:p>
            <a:pPr marL="0" indent="0">
              <a:buClrTx/>
              <a:buSzTx/>
              <a:buFontTx/>
              <a:buNone/>
            </a:pPr>
            <a:endParaRPr dirty="0"/>
          </a:p>
        </p:txBody>
      </p:sp>
      <p:sp>
        <p:nvSpPr>
          <p:cNvPr id="2" name="Rounded Rectangle 1"/>
          <p:cNvSpPr/>
          <p:nvPr/>
        </p:nvSpPr>
        <p:spPr>
          <a:xfrm>
            <a:off x="468153" y="1521461"/>
            <a:ext cx="4176999" cy="3246279"/>
          </a:xfrm>
          <a:prstGeom prst="roundRect">
            <a:avLst/>
          </a:prstGeom>
          <a:solidFill>
            <a:schemeClr val="accent6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u="sng" dirty="0"/>
              <a:t>C</a:t>
            </a:r>
            <a:r>
              <a:rPr lang="en-US" u="sng" dirty="0" smtClean="0"/>
              <a:t>ontent-based filtering </a:t>
            </a:r>
          </a:p>
          <a:p>
            <a:endParaRPr lang="en-US" u="sng" dirty="0"/>
          </a:p>
          <a:p>
            <a:r>
              <a:rPr lang="en-US" dirty="0"/>
              <a:t>I</a:t>
            </a:r>
            <a:r>
              <a:rPr lang="en-US" dirty="0" smtClean="0"/>
              <a:t>tems </a:t>
            </a:r>
            <a:r>
              <a:rPr lang="en-US" dirty="0"/>
              <a:t>are mapped into a feature space, and recommendations depend on item </a:t>
            </a:r>
            <a:r>
              <a:rPr lang="en-US" dirty="0" smtClean="0"/>
              <a:t>characteristics</a:t>
            </a:r>
            <a:br>
              <a:rPr lang="en-US" dirty="0" smtClean="0"/>
            </a:br>
            <a:r>
              <a:rPr lang="en-US" dirty="0" smtClean="0"/>
              <a:t>(action / thriller / RomCom</a:t>
            </a:r>
          </a:p>
          <a:p>
            <a:r>
              <a:rPr lang="en-US" dirty="0" smtClean="0"/>
              <a:t>cast, reality vs fiction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777791" y="1521460"/>
            <a:ext cx="4176999" cy="3246279"/>
          </a:xfrm>
          <a:prstGeom prst="roundRect">
            <a:avLst/>
          </a:prstGeom>
          <a:solidFill>
            <a:srgbClr val="00B050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u="sng" dirty="0" smtClean="0"/>
              <a:t>Collaborative filtering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Item ratings &amp; recommendations based upon user preferences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51" name="image.png" descr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DATA SCIENCE…"/>
          <p:cNvSpPr txBox="1"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/>
            </a:pPr>
            <a:r>
              <a:rPr dirty="0"/>
              <a:t>DATA SCIENCE</a:t>
            </a:r>
          </a:p>
          <a:p>
            <a:pPr>
              <a:lnSpc>
                <a:spcPct val="70000"/>
              </a:lnSpc>
              <a:defRPr sz="4100"/>
            </a:pPr>
            <a:endParaRPr dirty="0"/>
          </a:p>
          <a:p>
            <a:pPr>
              <a:lnSpc>
                <a:spcPct val="70000"/>
              </a:lnSpc>
              <a:defRPr sz="4100"/>
            </a:pPr>
            <a:r>
              <a:rPr lang="en-GB" dirty="0" smtClean="0"/>
              <a:t>Lesson 9 </a:t>
            </a:r>
            <a:r>
              <a:rPr dirty="0" smtClean="0"/>
              <a:t>- </a:t>
            </a:r>
            <a:r>
              <a:rPr dirty="0"/>
              <a:t>Recommendation Engines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8" name="CONTENT-BASED FILTERING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7400"/>
            </a:lvl1pPr>
          </a:lstStyle>
          <a:p>
            <a:r>
              <a:t>CONTENT-BASED FILTERING</a:t>
            </a:r>
          </a:p>
        </p:txBody>
      </p:sp>
      <p:sp>
        <p:nvSpPr>
          <p:cNvPr id="279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286" name="CONTENT-BASED FIL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CONTENT-BASED FILTERING</a:t>
            </a:r>
          </a:p>
        </p:txBody>
      </p:sp>
      <p:sp>
        <p:nvSpPr>
          <p:cNvPr id="287" name="Looking at attributes of an item, you then make recommendations based on how similar those items ar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Looking at attributes of an item, you then make recommendations based on how similar those items are.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You liked Predator with Arnold Schwarzenegger you might also like The Terminator (because Arnie’s in that too).</a:t>
            </a:r>
          </a:p>
        </p:txBody>
      </p:sp>
      <p:pic>
        <p:nvPicPr>
          <p:cNvPr id="288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1854" y="3025552"/>
            <a:ext cx="1140178" cy="16524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droppedImage.tiff" descr="dropped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31043" y="2895120"/>
            <a:ext cx="1323047" cy="17955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droppedImage.tiff" descr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923286" y="2763566"/>
            <a:ext cx="1516503" cy="2058672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Line"/>
          <p:cNvSpPr/>
          <p:nvPr/>
        </p:nvSpPr>
        <p:spPr>
          <a:xfrm flipV="1">
            <a:off x="2452553" y="3836684"/>
            <a:ext cx="1250901" cy="17418"/>
          </a:xfrm>
          <a:prstGeom prst="line">
            <a:avLst/>
          </a:prstGeom>
          <a:ln w="38100">
            <a:solidFill>
              <a:srgbClr val="000000"/>
            </a:solidFill>
            <a:miter lim="400000"/>
            <a:headEnd type="stealth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2" name="Line"/>
          <p:cNvSpPr/>
          <p:nvPr/>
        </p:nvSpPr>
        <p:spPr>
          <a:xfrm flipH="1">
            <a:off x="5659720" y="3789697"/>
            <a:ext cx="1351757" cy="25843"/>
          </a:xfrm>
          <a:prstGeom prst="line">
            <a:avLst/>
          </a:prstGeom>
          <a:ln w="38100">
            <a:solidFill>
              <a:srgbClr val="000000"/>
            </a:solidFill>
            <a:miter lim="400000"/>
            <a:headEnd type="stealth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299" name="CONTENT-BASED FIL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CONTENT-BASED FILTERING</a:t>
            </a:r>
          </a:p>
        </p:txBody>
      </p:sp>
      <p:sp>
        <p:nvSpPr>
          <p:cNvPr id="300" name="Content-based filtering begins by mapping each item into a feature space. Both users and items are represented by vectors in this spac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Content-based filtering begins by mapping each item into a feature space. Both users and items are represented by vectors in this space.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Item vectors measure the degree to which the item is described by each feature, and user vectors measure a user’s preferences for each feature.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Ratings are generated by taking dot products of user &amp; item vectors.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307" name="CONTENT-BASED FIL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CONTENT-BASED FILTERING</a:t>
            </a:r>
          </a:p>
        </p:txBody>
      </p:sp>
      <p:sp>
        <p:nvSpPr>
          <p:cNvPr id="308" name="Pandora is an example of Content-Based filtering. A massive taxonomy of musical information. Trained musical analysts identify over 450 musical characteristics (lookup the Music Genome Project)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</a:lvl1pPr>
          </a:lstStyle>
          <a:p>
            <a:r>
              <a:t>Pandora is an example of Content-Based filtering. A massive taxonomy of musical information. Trained musical analysts identify over 450 musical characteristics (lookup the Music Genome Project).</a:t>
            </a:r>
          </a:p>
        </p:txBody>
      </p:sp>
      <p:pic>
        <p:nvPicPr>
          <p:cNvPr id="309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9394" y="2437528"/>
            <a:ext cx="2315266" cy="231526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droppedImage.tiff" descr="dropped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7059" y="2478175"/>
            <a:ext cx="2068493" cy="22339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1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14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15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317" name="CONTENT-BASED FIL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CONTENT-BASED FILTERING</a:t>
            </a:r>
          </a:p>
        </p:txBody>
      </p:sp>
      <p:sp>
        <p:nvSpPr>
          <p:cNvPr id="318" name="Content-based filtering has some difficultie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Content-based filtering has some difficulties: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r>
              <a:t>Must map items into a feature space (manual work)</a:t>
            </a:r>
          </a:p>
          <a:p>
            <a:r>
              <a:t>Recommendations are limited in scope (items must be similar to each other)</a:t>
            </a:r>
          </a:p>
          <a:p>
            <a:r>
              <a:t>Hard to create cross-content recommendations (eg books/music films...this would require comparing elements from different feature spaces)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2" name="COLLABORATIVE FILTERING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7600"/>
            </a:lvl1pPr>
          </a:lstStyle>
          <a:p>
            <a:r>
              <a:rPr sz="7200" dirty="0"/>
              <a:t>COLLABORATIVE</a:t>
            </a:r>
            <a:r>
              <a:rPr dirty="0"/>
              <a:t> FILTERING</a:t>
            </a:r>
          </a:p>
        </p:txBody>
      </p:sp>
      <p:sp>
        <p:nvSpPr>
          <p:cNvPr id="323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330" name="COLLABORATIVE FIL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COLLABORATIVE FILTERING</a:t>
            </a:r>
          </a:p>
        </p:txBody>
      </p:sp>
      <p:sp>
        <p:nvSpPr>
          <p:cNvPr id="331" name="“Customers who purchased X also purchased Y”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“Customers who purchased X also purchased Y”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Someone with similar tastes to you will be able to recommend things you might like, e.g. people who watch ‘The Newsroom’ will probably enjoy ‘The Social Network’ because there is a large audience in common.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3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338" name="COLLABORATIVE FIL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COLLABORATIVE FILTERING</a:t>
            </a:r>
          </a:p>
        </p:txBody>
      </p:sp>
      <p:sp>
        <p:nvSpPr>
          <p:cNvPr id="339" name="Collaborative filtering refers to a family of methods for predicting ratings where instead of thinking about users and items in terms of a feature space, we are only interested in the existing user-item ratings themselve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Collaborative filtering refers to a family of methods for predicting ratings where instead of thinking about users and items in terms of a feature space, we are only interested in the existing user-item ratings themselves.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In this case, our dataset is a ratings matrix whose columns correspond to items, and whose rows correspond to users.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4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4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4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346" name="COLLABORATIVE FIL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COLLABORATIVE FILTERING</a:t>
            </a:r>
          </a:p>
        </p:txBody>
      </p:sp>
      <p:sp>
        <p:nvSpPr>
          <p:cNvPr id="347" name="This will be the general form of the data we analyse for collaborative filtering.…"/>
          <p:cNvSpPr txBox="1">
            <a:spLocks noGrp="1"/>
          </p:cNvSpPr>
          <p:nvPr>
            <p:ph type="body" sz="half" idx="1"/>
          </p:nvPr>
        </p:nvSpPr>
        <p:spPr>
          <a:xfrm>
            <a:off x="468153" y="983297"/>
            <a:ext cx="3917423" cy="3975071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This will be the general form of the data we analyse for collaborative filtering.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The method relies on previous user-item ratings (or feedback).</a:t>
            </a:r>
          </a:p>
        </p:txBody>
      </p:sp>
      <p:pic>
        <p:nvPicPr>
          <p:cNvPr id="3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97601" y="1312870"/>
            <a:ext cx="4433014" cy="3315924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355" name="COLLABORATIVE FIL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COLLABORATIVE FILTERING</a:t>
            </a:r>
          </a:p>
        </p:txBody>
      </p:sp>
      <p:sp>
        <p:nvSpPr>
          <p:cNvPr id="356" name="Collaborative filtering is susceptible to the Cold Start problem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Collaborative filtering is susceptible to the Cold Start problem.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 algn="ctr">
              <a:buClrTx/>
              <a:buSzTx/>
              <a:buFontTx/>
              <a:buNone/>
              <a:defRPr sz="2400"/>
            </a:pPr>
            <a:r>
              <a:t>What happens if we don’t have any (or enough) reviews?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97731" y="257023"/>
            <a:ext cx="1094750" cy="810228"/>
          </a:xfrm>
          <a:prstGeom prst="rect">
            <a:avLst/>
          </a:prstGeom>
          <a:solidFill>
            <a:schemeClr val="bg1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23149" y="0"/>
            <a:ext cx="2786400" cy="5400000"/>
          </a:xfrm>
          <a:prstGeom prst="rect">
            <a:avLst/>
          </a:prstGeom>
          <a:solidFill>
            <a:srgbClr val="00B0F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34" tIns="46734" rIns="46734" bIns="46734" numCol="1" spcCol="38100" rtlCol="0" anchor="ctr">
            <a:spAutoFit/>
          </a:bodyPr>
          <a:lstStyle/>
          <a:p>
            <a:pPr algn="l" defTabSz="934700"/>
            <a:endParaRPr lang="en-US" sz="1431" b="0"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Shape 277"/>
          <p:cNvSpPr txBox="1">
            <a:spLocks noGrp="1"/>
          </p:cNvSpPr>
          <p:nvPr>
            <p:ph type="title" idx="4294967295"/>
          </p:nvPr>
        </p:nvSpPr>
        <p:spPr>
          <a:xfrm>
            <a:off x="154472" y="98323"/>
            <a:ext cx="8594333" cy="469508"/>
          </a:xfrm>
          <a:prstGeom prst="rect">
            <a:avLst/>
          </a:prstGeom>
        </p:spPr>
        <p:txBody>
          <a:bodyPr>
            <a:noAutofit/>
          </a:bodyPr>
          <a:lstStyle>
            <a:lvl1pPr defTabSz="566927">
              <a:defRPr sz="1736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GB" sz="5520" dirty="0">
                <a:solidFill>
                  <a:schemeClr val="bg1"/>
                </a:solidFill>
              </a:rPr>
              <a:t>Course </a:t>
            </a:r>
            <a:br>
              <a:rPr lang="en-GB" sz="5520" dirty="0">
                <a:solidFill>
                  <a:schemeClr val="bg1"/>
                </a:solidFill>
              </a:rPr>
            </a:br>
            <a:r>
              <a:rPr lang="en-GB" sz="5520" dirty="0">
                <a:solidFill>
                  <a:schemeClr val="bg1"/>
                </a:solidFill>
              </a:rPr>
              <a:t>Plan</a:t>
            </a:r>
            <a:endParaRPr sz="5520" dirty="0">
              <a:solidFill>
                <a:schemeClr val="bg1"/>
              </a:solidFill>
            </a:endParaRPr>
          </a:p>
        </p:txBody>
      </p:sp>
      <p:pic>
        <p:nvPicPr>
          <p:cNvPr id="479" name="Shape 279" descr="Shape 27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87269" y="4725172"/>
            <a:ext cx="323074" cy="323074"/>
          </a:xfrm>
          <a:prstGeom prst="rect">
            <a:avLst/>
          </a:prstGeom>
          <a:ln w="12700">
            <a:miter lim="400000"/>
          </a:ln>
        </p:spPr>
      </p:pic>
      <p:sp>
        <p:nvSpPr>
          <p:cNvPr id="480" name="Shape 280"/>
          <p:cNvSpPr txBox="1">
            <a:spLocks noGrp="1"/>
          </p:cNvSpPr>
          <p:nvPr>
            <p:ph type="sldNum" sz="quarter" idx="2"/>
          </p:nvPr>
        </p:nvSpPr>
        <p:spPr>
          <a:xfrm>
            <a:off x="8862685" y="4805281"/>
            <a:ext cx="461665" cy="4565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8229600" y="277792"/>
            <a:ext cx="1094750" cy="810228"/>
          </a:xfrm>
          <a:prstGeom prst="rect">
            <a:avLst/>
          </a:prstGeom>
          <a:solidFill>
            <a:schemeClr val="bg1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6423" r="4954"/>
          <a:stretch/>
        </p:blipFill>
        <p:spPr>
          <a:xfrm>
            <a:off x="2763250" y="4017"/>
            <a:ext cx="5732567" cy="525779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73885" y="2439304"/>
            <a:ext cx="3287209" cy="185195"/>
          </a:xfrm>
          <a:prstGeom prst="rect">
            <a:avLst/>
          </a:prstGeom>
          <a:noFill/>
          <a:ln w="31750" cap="flat">
            <a:solidFill>
              <a:schemeClr val="accent5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6" name="5-Point Star 5"/>
          <p:cNvSpPr/>
          <p:nvPr/>
        </p:nvSpPr>
        <p:spPr>
          <a:xfrm>
            <a:off x="4734047" y="4782131"/>
            <a:ext cx="439838" cy="452519"/>
          </a:xfrm>
          <a:prstGeom prst="star5">
            <a:avLst/>
          </a:prstGeom>
          <a:solidFill>
            <a:srgbClr val="FFFF00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4663440" y="2880360"/>
            <a:ext cx="1188720" cy="9144"/>
          </a:xfrm>
          <a:prstGeom prst="straightConnector1">
            <a:avLst/>
          </a:prstGeom>
          <a:noFill/>
          <a:ln w="25400" cap="flat">
            <a:solidFill>
              <a:srgbClr val="C0000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ectangle 12"/>
          <p:cNvSpPr/>
          <p:nvPr/>
        </p:nvSpPr>
        <p:spPr>
          <a:xfrm>
            <a:off x="3126003" y="2880360"/>
            <a:ext cx="1481546" cy="441146"/>
          </a:xfrm>
          <a:prstGeom prst="rect">
            <a:avLst/>
          </a:prstGeom>
          <a:noFill/>
          <a:ln w="31750" cap="flat">
            <a:solidFill>
              <a:schemeClr val="accent5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05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Paul &amp; </a:t>
            </a:r>
            <a:r>
              <a:rPr kumimoji="0" lang="en-US" sz="105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James review final project</a:t>
            </a:r>
            <a:r>
              <a:rPr kumimoji="0" lang="en-US" sz="1050" b="1" i="0" u="none" strike="noStrike" cap="none" spc="0" normalizeH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 ideas</a:t>
            </a:r>
            <a:endParaRPr kumimoji="0" lang="en-US" sz="105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0827496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5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6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6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363" name="COLLABORATIVE FILTE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COLLABORATIVE FILTERING</a:t>
            </a:r>
          </a:p>
        </p:txBody>
      </p:sp>
      <p:sp>
        <p:nvSpPr>
          <p:cNvPr id="364" name="Collaborative filtering is susceptible to the Cold Start problem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Collaborative filtering is susceptible to the Cold Start problem.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 algn="ctr">
              <a:buClrTx/>
              <a:buSzTx/>
              <a:buFontTx/>
              <a:buNone/>
              <a:defRPr sz="2400"/>
            </a:pPr>
            <a:r>
              <a:t>What happens if we don’t have any (or enough) reviews?</a:t>
            </a:r>
          </a:p>
          <a:p>
            <a:pPr marL="0" indent="0" algn="ctr">
              <a:buClrTx/>
              <a:buSzTx/>
              <a:buFontTx/>
              <a:buNone/>
              <a:defRPr sz="2400"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Until users rate several items, we don’t know anything about their preferences.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We can get around this by enhancing our recommendations using implicit feedback, which may include things like item browsing behaviour, search patterns, purchase history, etc. Or by using a hybrid model.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6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68" name="SIMILARITY SCORES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t>SIMILARITY SCORES</a:t>
            </a:r>
          </a:p>
        </p:txBody>
      </p:sp>
      <p:sp>
        <p:nvSpPr>
          <p:cNvPr id="369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7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7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7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376" name="JACCARD SIMILAR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JACCARD SIMILARITY</a:t>
            </a:r>
          </a:p>
        </p:txBody>
      </p:sp>
      <p:sp>
        <p:nvSpPr>
          <p:cNvPr id="377" name="Jaccard Similarity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rPr dirty="0"/>
              <a:t>Jaccard </a:t>
            </a:r>
            <a:r>
              <a:rPr dirty="0" smtClean="0"/>
              <a:t>Similarity</a:t>
            </a:r>
            <a:r>
              <a:rPr lang="en-GB" dirty="0" smtClean="0"/>
              <a:t> d</a:t>
            </a:r>
            <a:r>
              <a:rPr dirty="0" smtClean="0"/>
              <a:t>efines </a:t>
            </a:r>
            <a:r>
              <a:rPr dirty="0"/>
              <a:t>similarity between two sets of objects</a:t>
            </a:r>
          </a:p>
        </p:txBody>
      </p:sp>
      <p:pic>
        <p:nvPicPr>
          <p:cNvPr id="37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8814" y="2336779"/>
            <a:ext cx="4189719" cy="1689776"/>
          </a:xfrm>
          <a:prstGeom prst="rect">
            <a:avLst/>
          </a:prstGeom>
          <a:ln w="25400"/>
        </p:spPr>
      </p:pic>
      <p:sp>
        <p:nvSpPr>
          <p:cNvPr id="2" name="Oval 1"/>
          <p:cNvSpPr/>
          <p:nvPr/>
        </p:nvSpPr>
        <p:spPr>
          <a:xfrm>
            <a:off x="6533168" y="3461655"/>
            <a:ext cx="1168908" cy="1191757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049804" y="3461655"/>
            <a:ext cx="1168908" cy="1191757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8358" t="11705" r="9070" b="10344"/>
          <a:stretch/>
        </p:blipFill>
        <p:spPr>
          <a:xfrm>
            <a:off x="6499194" y="1558813"/>
            <a:ext cx="1745531" cy="1201529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V="1">
            <a:off x="5170714" y="2336779"/>
            <a:ext cx="1208315" cy="286678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Arrow Connector 15"/>
          <p:cNvCxnSpPr/>
          <p:nvPr/>
        </p:nvCxnSpPr>
        <p:spPr>
          <a:xfrm>
            <a:off x="5174082" y="3450770"/>
            <a:ext cx="1204947" cy="424544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8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82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83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385" name="JACCARD SIMILAR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JACCARD SIMILARITY</a:t>
            </a:r>
          </a:p>
        </p:txBody>
      </p:sp>
      <p:sp>
        <p:nvSpPr>
          <p:cNvPr id="386" name="Jaccard Similarity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rPr dirty="0"/>
              <a:t>Jaccard Similarity:</a:t>
            </a:r>
          </a:p>
          <a:p>
            <a:pPr marL="0" indent="0">
              <a:buClrTx/>
              <a:buSzTx/>
              <a:buFontTx/>
              <a:buNone/>
            </a:pPr>
            <a:r>
              <a:rPr dirty="0"/>
              <a:t>Defines similarity between two sets of objects</a:t>
            </a:r>
          </a:p>
        </p:txBody>
      </p:sp>
      <p:pic>
        <p:nvPicPr>
          <p:cNvPr id="38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8153" y="2089423"/>
            <a:ext cx="8426769" cy="1818728"/>
          </a:xfrm>
          <a:prstGeom prst="rect">
            <a:avLst/>
          </a:prstGeom>
          <a:ln w="25400"/>
        </p:spPr>
      </p:pic>
      <p:sp>
        <p:nvSpPr>
          <p:cNvPr id="2" name="Rectangle 1"/>
          <p:cNvSpPr/>
          <p:nvPr/>
        </p:nvSpPr>
        <p:spPr>
          <a:xfrm>
            <a:off x="4945015" y="3062795"/>
            <a:ext cx="886782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Total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9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9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9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394" name="JACCARD SIMILAR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JACCARD SIMILARITY</a:t>
            </a:r>
          </a:p>
        </p:txBody>
      </p:sp>
      <p:sp>
        <p:nvSpPr>
          <p:cNvPr id="395" name="JS ({1, 2, 3}, {2,3,4}) = {2,3} / {1,2,3,4}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JS ({1, 2, 3}, {2,3,4}) = {2,3} / {1,2,3,4} </a:t>
            </a:r>
          </a:p>
          <a:p>
            <a:pPr marL="0" indent="0">
              <a:buClrTx/>
              <a:buSzTx/>
              <a:buFontTx/>
              <a:buNone/>
            </a:pPr>
            <a:r>
              <a:t>				  = 2/4</a:t>
            </a:r>
          </a:p>
          <a:p>
            <a:pPr marL="0" indent="0">
              <a:buClrTx/>
              <a:buSzTx/>
              <a:buFontTx/>
              <a:buNone/>
            </a:pPr>
            <a:r>
              <a:t>				  = 1/2</a:t>
            </a:r>
          </a:p>
        </p:txBody>
      </p:sp>
      <p:pic>
        <p:nvPicPr>
          <p:cNvPr id="39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6678" y="1325562"/>
            <a:ext cx="4189719" cy="1689777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9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0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0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403" name="JACCARD SIMILAR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JACCARD SIMILARITY</a:t>
            </a:r>
          </a:p>
        </p:txBody>
      </p:sp>
      <p:sp>
        <p:nvSpPr>
          <p:cNvPr id="404" name="User one: {“LG-LCDTV 52” ”,“Blu Ray Player”,“HDMI Cable”}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User one: {“LG-LCDTV 52” ”,“Blu Ray Player”,“HDMI Cable”}</a:t>
            </a:r>
          </a:p>
          <a:p>
            <a:pPr marL="0" indent="0">
              <a:buClrTx/>
              <a:buSzTx/>
              <a:buFontTx/>
              <a:buNone/>
            </a:pPr>
            <a:r>
              <a:t>User two: {“LG-LCDTV 52”,“Sony PS4”,“HDMI Cable”} 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JS (User one, User two) =</a:t>
            </a:r>
          </a:p>
        </p:txBody>
      </p:sp>
      <p:pic>
        <p:nvPicPr>
          <p:cNvPr id="40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6678" y="1325562"/>
            <a:ext cx="4189719" cy="1689777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0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09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0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412" name="JACCARD SIMILAR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JACCARD SIMILARITY</a:t>
            </a:r>
          </a:p>
        </p:txBody>
      </p:sp>
      <p:sp>
        <p:nvSpPr>
          <p:cNvPr id="413" name="User one: {“LG-LCDTV 52” ”,“Blu Ray Player”,“HDMI Cable”}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User one: {“LG-LCDTV 52” ”,“Blu Ray Player”,“HDMI Cable”}</a:t>
            </a:r>
          </a:p>
          <a:p>
            <a:pPr marL="0" indent="0">
              <a:buClrTx/>
              <a:buSzTx/>
              <a:buFontTx/>
              <a:buNone/>
            </a:pPr>
            <a:r>
              <a:t>User two: {“LG-LCDTV 52”,“Sony PS4”,“HDMI Cable”} 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JS (User one, User two) = 2/4</a:t>
            </a:r>
          </a:p>
          <a:p>
            <a:pPr marL="0" indent="0">
              <a:buClrTx/>
              <a:buSzTx/>
              <a:buFontTx/>
              <a:buNone/>
            </a:pPr>
            <a:r>
              <a:t>					 = 1/2</a:t>
            </a:r>
          </a:p>
        </p:txBody>
      </p:sp>
      <p:pic>
        <p:nvPicPr>
          <p:cNvPr id="4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6678" y="1325562"/>
            <a:ext cx="4189719" cy="1689777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18" name="LAB"/>
          <p:cNvSpPr txBox="1">
            <a:spLocks noGrp="1"/>
          </p:cNvSpPr>
          <p:nvPr>
            <p:ph type="title" idx="4294967295"/>
          </p:nvPr>
        </p:nvSpPr>
        <p:spPr>
          <a:xfrm>
            <a:off x="3055914" y="-65312"/>
            <a:ext cx="8426451" cy="3894139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t>LAB </a:t>
            </a:r>
          </a:p>
        </p:txBody>
      </p:sp>
      <p:sp>
        <p:nvSpPr>
          <p:cNvPr id="419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  <p:sp>
        <p:nvSpPr>
          <p:cNvPr id="420" name="Lab 9 Recommendation Engines.ipynb"/>
          <p:cNvSpPr txBox="1"/>
          <p:nvPr/>
        </p:nvSpPr>
        <p:spPr>
          <a:xfrm>
            <a:off x="1137618" y="3544856"/>
            <a:ext cx="6486996" cy="535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2900" b="0" u="sng">
                <a:solidFill>
                  <a:srgbClr val="337AB7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  <a:hlinkClick r:id="rId2" invalidUrl="http://localhost:8888/notebooks/ga/dat10syd/labs/Week 5 Lesson 1 - Recommendations/Lab 9 Recommendation Engines.ipynb"/>
              </a:defRPr>
            </a:lvl1pPr>
          </a:lstStyle>
          <a:p>
            <a:pPr>
              <a:defRPr u="none"/>
            </a:pPr>
            <a:r>
              <a:rPr u="sng">
                <a:hlinkClick r:id="rId3" invalidUrl="http://localhost:8888/notebooks/ga/dat10syd/labs/Week 5 Lesson 1 - Recommendations/Lab 9 Recommendation Engines.ipynb"/>
              </a:rPr>
              <a:t>Lab 9 Recommendation Engines.ipynb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3" name="OTHER CONSIDERATIONS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6900"/>
            </a:lvl1pPr>
          </a:lstStyle>
          <a:p>
            <a:r>
              <a:t>OTHER CONSIDERATIONS</a:t>
            </a:r>
          </a:p>
        </p:txBody>
      </p:sp>
      <p:sp>
        <p:nvSpPr>
          <p:cNvPr id="434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441" name="MEASURING ERRO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MEASURING ERROR</a:t>
            </a:r>
          </a:p>
        </p:txBody>
      </p:sp>
      <p:sp>
        <p:nvSpPr>
          <p:cNvPr id="442" name="Accuracy = Correct Recommendations / Total Possible Recommendations…"/>
          <p:cNvSpPr txBox="1">
            <a:spLocks noGrp="1"/>
          </p:cNvSpPr>
          <p:nvPr>
            <p:ph type="body" idx="1"/>
          </p:nvPr>
        </p:nvSpPr>
        <p:spPr>
          <a:xfrm>
            <a:off x="468153" y="983297"/>
            <a:ext cx="8426769" cy="4179462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endParaRPr dirty="0"/>
          </a:p>
          <a:p>
            <a:pPr marL="0" indent="0">
              <a:buClrTx/>
              <a:buSzTx/>
              <a:buFontTx/>
              <a:buNone/>
            </a:pPr>
            <a:endParaRPr dirty="0"/>
          </a:p>
          <a:p>
            <a:pPr marL="0" indent="0">
              <a:buClrTx/>
              <a:buSzTx/>
              <a:buFontTx/>
              <a:buNone/>
            </a:pP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r>
              <a:rPr dirty="0"/>
              <a:t>Accuracy = Correct Recommendations / Total Possible Recommendations  </a:t>
            </a:r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r>
              <a:rPr dirty="0"/>
              <a:t>                   = (a + d )/(a + b +c + d)</a:t>
            </a:r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r>
              <a:rPr dirty="0"/>
              <a:t>Precision = </a:t>
            </a:r>
            <a:r>
              <a:rPr lang="en-GB" dirty="0" smtClean="0"/>
              <a:t>Correctly Predicted Relevant results </a:t>
            </a:r>
            <a:r>
              <a:rPr dirty="0" smtClean="0"/>
              <a:t>/ </a:t>
            </a:r>
            <a:r>
              <a:rPr dirty="0"/>
              <a:t>Total </a:t>
            </a:r>
            <a:r>
              <a:rPr lang="en-GB" dirty="0" smtClean="0"/>
              <a:t>Predicted Relevant</a:t>
            </a: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r>
              <a:rPr dirty="0"/>
              <a:t>                   = d / (b + d)</a:t>
            </a:r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r>
              <a:rPr dirty="0"/>
              <a:t>Recall = </a:t>
            </a:r>
            <a:r>
              <a:rPr lang="en-GB" dirty="0"/>
              <a:t>Correctly Predicted Relevant results </a:t>
            </a:r>
            <a:r>
              <a:rPr dirty="0" smtClean="0"/>
              <a:t>/ </a:t>
            </a:r>
            <a:r>
              <a:rPr dirty="0"/>
              <a:t>Total </a:t>
            </a:r>
            <a:r>
              <a:rPr lang="en-GB" dirty="0" smtClean="0"/>
              <a:t>Actual </a:t>
            </a:r>
            <a:r>
              <a:rPr lang="en-GB" dirty="0"/>
              <a:t>Relevant</a:t>
            </a: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400"/>
            </a:pPr>
            <a:r>
              <a:rPr dirty="0"/>
              <a:t>             = d / (c + d)</a:t>
            </a:r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000"/>
            </a:pPr>
            <a:endParaRPr dirty="0"/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000"/>
            </a:pPr>
            <a:r>
              <a:rPr dirty="0"/>
              <a:t>Precision ~1 means the algorithm returned more relevant results than irrelevant. </a:t>
            </a:r>
          </a:p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1000"/>
            </a:pPr>
            <a:r>
              <a:rPr dirty="0"/>
              <a:t>Recall ~1 means that an algorithm returned most of the relevant results.</a:t>
            </a:r>
          </a:p>
        </p:txBody>
      </p:sp>
      <p:pic>
        <p:nvPicPr>
          <p:cNvPr id="443" name="droppedImage.png" descr="dropped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68305" y="960437"/>
            <a:ext cx="3626465" cy="13815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Final Project Guidelines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76" y="193418"/>
            <a:ext cx="8741663" cy="484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948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450" name="EXPLICIT VS IMPLICIT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EXPLICIT VS IMPLICIT DATA</a:t>
            </a:r>
          </a:p>
        </p:txBody>
      </p:sp>
      <p:sp>
        <p:nvSpPr>
          <p:cNvPr id="451" name="Explicit data is when you ask the user to rate something, e.g. 1-5 star rating for a movi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Explicit data is when you ask the user to rate something, e.g. 1-5 star rating for a movie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>
              <a:buClrTx/>
              <a:buSzTx/>
              <a:buFontTx/>
              <a:buNone/>
            </a:pPr>
            <a:r>
              <a:t>Implicit data is when you observe a users behaviour and record</a:t>
            </a:r>
          </a:p>
        </p:txBody>
      </p:sp>
      <p:pic>
        <p:nvPicPr>
          <p:cNvPr id="45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6987" y="2853900"/>
            <a:ext cx="4229101" cy="1917701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71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72" name="DISCUSSION TIME…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dirty="0"/>
              <a:t>DISCUSSION TIME</a:t>
            </a:r>
          </a:p>
          <a:p>
            <a:pPr marL="207115" marR="27728" indent="-138747">
              <a:lnSpc>
                <a:spcPct val="120000"/>
              </a:lnSpc>
              <a:buSzPct val="69000"/>
              <a:buFont typeface="Lucida Grande"/>
              <a:defRPr sz="1800"/>
            </a:pPr>
            <a:r>
              <a:rPr sz="1900" dirty="0"/>
              <a:t>Week 4 Review</a:t>
            </a:r>
          </a:p>
          <a:p>
            <a:pPr marL="207115" marR="27728" indent="-138747">
              <a:lnSpc>
                <a:spcPct val="120000"/>
              </a:lnSpc>
              <a:buSzPct val="69000"/>
              <a:buFont typeface="Lucida Grande"/>
              <a:defRPr sz="1800"/>
            </a:pPr>
            <a:r>
              <a:rPr sz="1900" dirty="0"/>
              <a:t>Final Project 2</a:t>
            </a:r>
          </a:p>
          <a:p>
            <a:pPr marL="207115" marR="27728" indent="-138747">
              <a:lnSpc>
                <a:spcPct val="120000"/>
              </a:lnSpc>
              <a:buSzPct val="69000"/>
              <a:buFont typeface="Lucida Grande"/>
              <a:defRPr sz="1800"/>
            </a:pPr>
            <a:r>
              <a:rPr sz="1900" dirty="0"/>
              <a:t>Pre-reading</a:t>
            </a:r>
          </a:p>
          <a:p>
            <a:pPr marL="207115" marR="27728" indent="-138747">
              <a:lnSpc>
                <a:spcPct val="120000"/>
              </a:lnSpc>
              <a:buSzPct val="69000"/>
              <a:buFont typeface="Lucida Grande"/>
              <a:defRPr sz="1800"/>
            </a:pPr>
            <a:r>
              <a:rPr sz="1900" dirty="0"/>
              <a:t>Halfway Review</a:t>
            </a:r>
          </a:p>
          <a:p>
            <a:pPr marL="207115" marR="27728" indent="-138747">
              <a:lnSpc>
                <a:spcPct val="120000"/>
              </a:lnSpc>
              <a:buSzPct val="69000"/>
              <a:buFont typeface="Lucida Grande"/>
              <a:defRPr sz="1800"/>
            </a:pPr>
            <a:r>
              <a:rPr sz="1900" dirty="0"/>
              <a:t>Project</a:t>
            </a:r>
          </a:p>
        </p:txBody>
      </p:sp>
      <p:sp>
        <p:nvSpPr>
          <p:cNvPr id="473" name="DATA SCIENCE - Week 5 Day 1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FFFFFF"/>
              </a:buClr>
              <a:buFont typeface="Helvetica"/>
              <a:defRPr sz="2300"/>
            </a:lvl1pPr>
          </a:lstStyle>
          <a:p>
            <a:r>
              <a:rPr dirty="0"/>
              <a:t>DATA </a:t>
            </a:r>
            <a:r>
              <a:rPr dirty="0" smtClean="0"/>
              <a:t>SCIENCE</a:t>
            </a:r>
            <a:endParaRPr dirty="0"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7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77" name="WEEK 4 - Review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FFFFFF"/>
              </a:buClr>
              <a:buFont typeface="Helvetica"/>
              <a:defRPr sz="2300"/>
            </a:lvl1pPr>
          </a:lstStyle>
          <a:p>
            <a:r>
              <a:t>WEEK 4 - Review</a:t>
            </a:r>
          </a:p>
        </p:txBody>
      </p:sp>
      <p:sp>
        <p:nvSpPr>
          <p:cNvPr id="478" name="DISCUSSION TIME…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t>DISCUSSION TIME</a:t>
            </a:r>
          </a:p>
          <a:p>
            <a:pPr marL="210766" marR="27728" indent="-142398">
              <a:lnSpc>
                <a:spcPct val="120000"/>
              </a:lnSpc>
              <a:buSzPct val="69000"/>
              <a:buFont typeface="Lucida Grande"/>
              <a:defRPr sz="1200"/>
            </a:pPr>
            <a:r>
              <a:rPr sz="1300"/>
              <a:t>Regularisation</a:t>
            </a:r>
          </a:p>
          <a:p>
            <a:pPr marL="356816" marR="27728" lvl="1" indent="-142398">
              <a:lnSpc>
                <a:spcPct val="120000"/>
              </a:lnSpc>
              <a:buSzPct val="69000"/>
              <a:buFont typeface="Lucida Grande"/>
              <a:defRPr sz="1200"/>
            </a:pPr>
            <a:r>
              <a:rPr sz="1300"/>
              <a:t>Why do we do this?</a:t>
            </a:r>
          </a:p>
          <a:p>
            <a:pPr marL="356816" marR="27728" lvl="1" indent="-142398">
              <a:lnSpc>
                <a:spcPct val="120000"/>
              </a:lnSpc>
              <a:buSzPct val="69000"/>
              <a:buFont typeface="Lucida Grande"/>
              <a:defRPr sz="1200"/>
            </a:pPr>
            <a:r>
              <a:rPr sz="1300"/>
              <a:t>Name 1x type of regularised regression?</a:t>
            </a:r>
          </a:p>
          <a:p>
            <a:pPr marL="356816" marR="27728" lvl="1" indent="-142398">
              <a:lnSpc>
                <a:spcPct val="120000"/>
              </a:lnSpc>
              <a:buSzPct val="69000"/>
              <a:buFont typeface="Lucida Grande"/>
              <a:defRPr sz="1200"/>
            </a:pPr>
            <a:r>
              <a:rPr sz="1300"/>
              <a:t>How does it work?</a:t>
            </a:r>
          </a:p>
          <a:p>
            <a:pPr marL="211762" marR="27728" indent="-143394">
              <a:lnSpc>
                <a:spcPct val="120000"/>
              </a:lnSpc>
              <a:buSzPct val="69000"/>
              <a:buFont typeface="Lucida Grande"/>
              <a:defRPr sz="1100"/>
            </a:pPr>
            <a:r>
              <a:rPr sz="1200"/>
              <a:t>Clustering</a:t>
            </a:r>
            <a:endParaRPr sz="2000"/>
          </a:p>
          <a:p>
            <a:pPr marL="355974" marR="27728" lvl="1" indent="-141556">
              <a:lnSpc>
                <a:spcPct val="120000"/>
              </a:lnSpc>
              <a:buSzPct val="69000"/>
              <a:buFont typeface="Lucida Grande"/>
              <a:defRPr sz="1300"/>
            </a:pPr>
            <a:r>
              <a:rPr sz="1400"/>
              <a:t>Why do we do this?</a:t>
            </a:r>
          </a:p>
          <a:p>
            <a:pPr marL="355974" marR="27728" lvl="1" indent="-141556">
              <a:lnSpc>
                <a:spcPct val="120000"/>
              </a:lnSpc>
              <a:buSzPct val="69000"/>
              <a:buFont typeface="Lucida Grande"/>
              <a:defRPr sz="1300"/>
            </a:pPr>
            <a:r>
              <a:rPr sz="1400"/>
              <a:t>How does k-means work?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86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87" name="WEEK 4 - Review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FFFFFF"/>
              </a:buClr>
              <a:buFont typeface="Helvetica"/>
              <a:defRPr sz="2300"/>
            </a:lvl1pPr>
          </a:lstStyle>
          <a:p>
            <a:r>
              <a:rPr lang="en-GB" dirty="0" smtClean="0"/>
              <a:t>Lesson 9 </a:t>
            </a:r>
            <a:r>
              <a:rPr dirty="0" smtClean="0"/>
              <a:t>- </a:t>
            </a:r>
            <a:r>
              <a:rPr dirty="0"/>
              <a:t>Review</a:t>
            </a:r>
          </a:p>
        </p:txBody>
      </p:sp>
      <p:sp>
        <p:nvSpPr>
          <p:cNvPr id="488" name="PRE-READING…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t>PRE-READING</a:t>
            </a:r>
          </a:p>
          <a:p>
            <a:pPr marL="27728" marR="27728">
              <a:lnSpc>
                <a:spcPct val="120000"/>
              </a:lnSpc>
              <a:defRPr sz="1800"/>
            </a:pPr>
            <a:endParaRPr/>
          </a:p>
          <a:p>
            <a:pPr marL="199812" marR="27728" indent="-131444">
              <a:lnSpc>
                <a:spcPct val="120000"/>
              </a:lnSpc>
              <a:buSzPct val="69000"/>
              <a:buFont typeface="Lucida Grande"/>
              <a:defRPr sz="1800"/>
            </a:pPr>
            <a:r>
              <a:t>AirBnB article on AutoML: </a:t>
            </a:r>
            <a:r>
              <a:rPr u="sng">
                <a:hlinkClick r:id="rId2"/>
              </a:rPr>
              <a:t>https://medium.com/airbnb-engineering/automated-machine-learning-a-paradigm-shift-that-accelerates-data-scientist-productivity-airbnb-f1f8a10d61f8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4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6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4" y="495300"/>
            <a:ext cx="8333613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rPr dirty="0"/>
              <a:t>DATA SCIENCE PART TIME </a:t>
            </a:r>
            <a:r>
              <a:rPr dirty="0" smtClean="0"/>
              <a:t>COURSE</a:t>
            </a:r>
            <a:r>
              <a:rPr lang="en-GB" dirty="0" smtClean="0"/>
              <a:t> </a:t>
            </a:r>
            <a:r>
              <a:rPr lang="mr-IN" dirty="0" smtClean="0"/>
              <a:t>–</a:t>
            </a:r>
            <a:r>
              <a:rPr lang="en-GB" dirty="0" smtClean="0"/>
              <a:t> HALF WAY</a:t>
            </a:r>
            <a:endParaRPr dirty="0"/>
          </a:p>
        </p:txBody>
      </p:sp>
      <p:pic>
        <p:nvPicPr>
          <p:cNvPr id="17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62639" y="1528763"/>
            <a:ext cx="3328960" cy="2221040"/>
          </a:xfrm>
          <a:prstGeom prst="rect">
            <a:avLst/>
          </a:prstGeom>
          <a:ln w="25400"/>
        </p:spPr>
      </p:pic>
      <p:sp>
        <p:nvSpPr>
          <p:cNvPr id="7" name="Presentations…"/>
          <p:cNvSpPr txBox="1">
            <a:spLocks/>
          </p:cNvSpPr>
          <p:nvPr/>
        </p:nvSpPr>
        <p:spPr>
          <a:xfrm>
            <a:off x="468152" y="992441"/>
            <a:ext cx="8426769" cy="4030980"/>
          </a:xfrm>
          <a:prstGeom prst="rect">
            <a:avLst/>
          </a:prstGeom>
        </p:spPr>
        <p:txBody>
          <a:bodyPr/>
          <a:lstStyle>
            <a:lvl1pPr marL="383540" marR="0" indent="-38354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1pPr>
            <a:lvl2pPr marL="33274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2pPr>
            <a:lvl3pPr marL="4787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3pPr>
            <a:lvl4pPr marL="62484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4pPr>
            <a:lvl5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5pPr>
            <a:lvl6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6pPr>
            <a:lvl7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7pPr>
            <a:lvl8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8pPr>
            <a:lvl9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 hangingPunct="1">
              <a:buSzPct val="100000"/>
            </a:pPr>
            <a:r>
              <a:rPr lang="en-GB" dirty="0" smtClean="0"/>
              <a:t>Congratulations </a:t>
            </a:r>
            <a:r>
              <a:rPr lang="mr-IN" dirty="0" smtClean="0"/>
              <a:t>–</a:t>
            </a:r>
            <a:r>
              <a:rPr lang="en-GB" dirty="0" smtClean="0"/>
              <a:t> you’re half-way there!</a:t>
            </a:r>
          </a:p>
          <a:p>
            <a:pPr marL="0" indent="0" hangingPunct="1">
              <a:buSzPct val="100000"/>
            </a:pPr>
            <a:r>
              <a:rPr lang="en-GB" dirty="0" smtClean="0"/>
              <a:t>Drinks!   Cake!    Game!</a:t>
            </a:r>
          </a:p>
          <a:p>
            <a:pPr marL="352777" indent="-352777" hangingPunct="1">
              <a:buSzPct val="100000"/>
              <a:buFontTx/>
              <a:buAutoNum type="arabicPeriod"/>
            </a:pPr>
            <a:endParaRPr lang="en-GB" dirty="0" smtClean="0"/>
          </a:p>
          <a:p>
            <a:pPr marL="352777" indent="-352777" hangingPunct="1">
              <a:buSzPct val="100000"/>
              <a:buFontTx/>
              <a:buAutoNum type="arabicPeriod"/>
            </a:pPr>
            <a:endParaRPr lang="en-GB" dirty="0" smtClean="0"/>
          </a:p>
          <a:p>
            <a:pPr marL="352777" indent="-352777" hangingPunct="1">
              <a:buSzPct val="100000"/>
              <a:buFontTx/>
              <a:buAutoNum type="arabicPeriod"/>
            </a:pPr>
            <a:r>
              <a:rPr lang="en-GB" dirty="0" smtClean="0"/>
              <a:t>What are Recommendations? </a:t>
            </a:r>
          </a:p>
          <a:p>
            <a:pPr marL="352777" indent="-352777" hangingPunct="1">
              <a:buSzPct val="100000"/>
              <a:buFontTx/>
              <a:buAutoNum type="arabicPeriod"/>
            </a:pPr>
            <a:r>
              <a:rPr lang="en-GB" dirty="0" smtClean="0"/>
              <a:t>What is the motivation of </a:t>
            </a:r>
            <a:br>
              <a:rPr lang="en-GB" dirty="0" smtClean="0"/>
            </a:br>
            <a:r>
              <a:rPr lang="en-GB" dirty="0" smtClean="0"/>
              <a:t>recommendations?</a:t>
            </a:r>
          </a:p>
          <a:p>
            <a:pPr marL="352777" indent="-352777" hangingPunct="1">
              <a:buSzPct val="100000"/>
              <a:buFontTx/>
              <a:buAutoNum type="arabicPeriod"/>
            </a:pPr>
            <a:r>
              <a:rPr lang="en-GB" dirty="0" smtClean="0"/>
              <a:t>What is Content-Based Filtering?</a:t>
            </a:r>
          </a:p>
          <a:p>
            <a:pPr marL="352777" indent="-352777" hangingPunct="1">
              <a:buSzPct val="100000"/>
              <a:buFontTx/>
              <a:buAutoNum type="arabicPeriod"/>
            </a:pPr>
            <a:r>
              <a:rPr lang="en-GB" dirty="0" smtClean="0"/>
              <a:t>What is Collaborative Filtering?</a:t>
            </a:r>
          </a:p>
          <a:p>
            <a:pPr marL="352777" indent="-352777" hangingPunct="1">
              <a:buSzPct val="100000"/>
              <a:buFontTx/>
              <a:buAutoNum type="arabicPeriod"/>
            </a:pPr>
            <a:r>
              <a:rPr lang="en-GB" dirty="0" smtClean="0"/>
              <a:t>Measuring Accuracy</a:t>
            </a:r>
          </a:p>
          <a:p>
            <a:pPr marL="352777" indent="-352777" hangingPunct="1">
              <a:buSzPct val="100000"/>
              <a:buFontTx/>
              <a:buAutoNum type="arabicPeriod"/>
            </a:pPr>
            <a:r>
              <a:rPr lang="en-GB" dirty="0" smtClean="0">
                <a:solidFill>
                  <a:srgbClr val="00B050"/>
                </a:solidFill>
              </a:rPr>
              <a:t>Lab</a:t>
            </a:r>
          </a:p>
          <a:p>
            <a:pPr marL="352777" indent="-352777" hangingPunct="1">
              <a:buSzPct val="100000"/>
              <a:buFontTx/>
              <a:buAutoNum type="arabicPeriod"/>
            </a:pPr>
            <a:r>
              <a:rPr lang="en-GB" dirty="0" smtClean="0"/>
              <a:t>Other Considerations</a:t>
            </a:r>
          </a:p>
          <a:p>
            <a:pPr marL="352777" indent="-352777" hangingPunct="1">
              <a:buSzPct val="100000"/>
              <a:buFontTx/>
              <a:buAutoNum type="arabicPeriod"/>
            </a:pPr>
            <a:r>
              <a:rPr lang="en-GB" dirty="0" smtClean="0"/>
              <a:t>Discussion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34504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8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9" name="Feedback…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 defTabSz="914400">
              <a:lnSpc>
                <a:spcPct val="70000"/>
              </a:lnSpc>
              <a:defRPr sz="6900"/>
            </a:pPr>
            <a:r>
              <a:t>Feedback </a:t>
            </a:r>
          </a:p>
          <a:p>
            <a:pPr marL="27728" marR="27728" defTabSz="914400">
              <a:lnSpc>
                <a:spcPct val="70000"/>
              </a:lnSpc>
              <a:defRPr sz="6900"/>
            </a:pPr>
            <a:r>
              <a:t>Survey</a:t>
            </a:r>
          </a:p>
        </p:txBody>
      </p:sp>
      <p:sp>
        <p:nvSpPr>
          <p:cNvPr id="170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  <p:pic>
        <p:nvPicPr>
          <p:cNvPr id="171" name="Screen Shot 2017-12-14 at 4.57.50 pm.png" descr="Screen Shot 2017-12-14 at 4.57.5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2108" y="1252330"/>
            <a:ext cx="3832760" cy="2406540"/>
          </a:xfrm>
          <a:prstGeom prst="rect">
            <a:avLst/>
          </a:prstGeom>
          <a:ln w="25400"/>
        </p:spPr>
      </p:pic>
    </p:spTree>
    <p:extLst>
      <p:ext uri="{BB962C8B-B14F-4D97-AF65-F5344CB8AC3E}">
        <p14:creationId xmlns:p14="http://schemas.microsoft.com/office/powerpoint/2010/main" val="21103744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 &amp; GitHub </a:t>
            </a:r>
            <a:r>
              <a:rPr lang="mr-IN" dirty="0" smtClean="0"/>
              <a:t>–</a:t>
            </a:r>
            <a:r>
              <a:rPr lang="en-US" dirty="0" smtClean="0"/>
              <a:t> 1 Pager Guide!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49"/>
          <a:stretch/>
        </p:blipFill>
        <p:spPr>
          <a:xfrm>
            <a:off x="1285568" y="934064"/>
            <a:ext cx="7347155" cy="44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3500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2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3" name="WHAT ARE RECOMMENDATION ENGINES?"/>
          <p:cNvSpPr txBox="1"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6600"/>
            </a:lvl1pPr>
          </a:lstStyle>
          <a:p>
            <a:r>
              <a:t>WHAT ARE RECOMMENDATION ENGINES?</a:t>
            </a:r>
          </a:p>
        </p:txBody>
      </p:sp>
      <p:sp>
        <p:nvSpPr>
          <p:cNvPr id="174" name="DATA SCIENCE PART TIME COURSE"/>
          <p:cNvSpPr txBox="1"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7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8" name="Line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9" name="Line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81" name="RECOMMENDATION ENG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RECOMMENDATION ENGINES</a:t>
            </a:r>
          </a:p>
        </p:txBody>
      </p:sp>
      <p:sp>
        <p:nvSpPr>
          <p:cNvPr id="182" name="What are recommendations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are recommendations?</a:t>
            </a:r>
          </a:p>
          <a:p>
            <a:r>
              <a:t>Why are they important?</a:t>
            </a:r>
          </a:p>
          <a:p>
            <a:r>
              <a:t>Give one example people are likely to come across?</a:t>
            </a:r>
          </a:p>
          <a:p>
            <a:endParaRPr/>
          </a:p>
          <a:p>
            <a:pPr marL="0" indent="0">
              <a:buClrTx/>
              <a:buSzTx/>
              <a:buFontTx/>
              <a:buNone/>
            </a:pPr>
            <a:r>
              <a:t>Work in two groups to answer the above questions and present back to the class.</a:t>
            </a:r>
          </a:p>
          <a:p>
            <a:pPr marL="0" indent="0">
              <a:buClrTx/>
              <a:buSzTx/>
              <a:buFontTx/>
              <a:buNone/>
            </a:pPr>
            <a:endParaRPr/>
          </a:p>
          <a:p>
            <a:pPr marL="0" indent="0" algn="ctr">
              <a:buClrTx/>
              <a:buSzTx/>
              <a:buFontTx/>
              <a:buNone/>
              <a:defRPr sz="3000"/>
            </a:pPr>
            <a:r>
              <a:t>5 mins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1082</Words>
  <Application>Microsoft Macintosh PowerPoint</Application>
  <PresentationFormat>Custom</PresentationFormat>
  <Paragraphs>226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Gill Sans</vt:lpstr>
      <vt:lpstr>Helvetica</vt:lpstr>
      <vt:lpstr>Helvetica Neue</vt:lpstr>
      <vt:lpstr>Lucida Grande</vt:lpstr>
      <vt:lpstr>News706 BT</vt:lpstr>
      <vt:lpstr>Proxima Nova</vt:lpstr>
      <vt:lpstr>Trebuchet MS</vt:lpstr>
      <vt:lpstr>Arial</vt:lpstr>
      <vt:lpstr>White</vt:lpstr>
      <vt:lpstr>Welcome to General Assembly</vt:lpstr>
      <vt:lpstr>DATA SCIENCE  Lesson 9 - Recommendation Engines</vt:lpstr>
      <vt:lpstr>Course  Plan</vt:lpstr>
      <vt:lpstr>Final Project Guidelines</vt:lpstr>
      <vt:lpstr>PowerPoint Presentation</vt:lpstr>
      <vt:lpstr>Feedback  Survey</vt:lpstr>
      <vt:lpstr>Git &amp; GitHub – 1 Pager Guide!</vt:lpstr>
      <vt:lpstr>WHAT ARE RECOMMENDATION ENGINES?</vt:lpstr>
      <vt:lpstr>RECOMMENDATION ENGINES</vt:lpstr>
      <vt:lpstr>RECOMMENDATION ENGINES</vt:lpstr>
      <vt:lpstr>PowerPoint Presentation</vt:lpstr>
      <vt:lpstr>Netflix - Entertainment or Data Science?</vt:lpstr>
      <vt:lpstr>Netflix - Entertainment or Data Science?</vt:lpstr>
      <vt:lpstr>Netflix - Entertainment or Data Science?</vt:lpstr>
      <vt:lpstr>Netflix - Entertainment or Data Science?</vt:lpstr>
      <vt:lpstr>Netflix - Entertainment or Data Science?</vt:lpstr>
      <vt:lpstr>Netflix - Entertainment or Data Science?</vt:lpstr>
      <vt:lpstr>Netflix - Entertainment or Data Science?</vt:lpstr>
      <vt:lpstr>RECOMMENDATION ENGINES</vt:lpstr>
      <vt:lpstr>CONTENT-BASED FILTERING</vt:lpstr>
      <vt:lpstr>CONTENT-BASED FILTERING</vt:lpstr>
      <vt:lpstr>CONTENT-BASED FILTERING</vt:lpstr>
      <vt:lpstr>CONTENT-BASED FILTERING</vt:lpstr>
      <vt:lpstr>CONTENT-BASED FILTERING</vt:lpstr>
      <vt:lpstr>COLLABORATIVE FILTERING</vt:lpstr>
      <vt:lpstr>COLLABORATIVE FILTERING</vt:lpstr>
      <vt:lpstr>COLLABORATIVE FILTERING</vt:lpstr>
      <vt:lpstr>COLLABORATIVE FILTERING</vt:lpstr>
      <vt:lpstr>COLLABORATIVE FILTERING</vt:lpstr>
      <vt:lpstr>COLLABORATIVE FILTERING</vt:lpstr>
      <vt:lpstr>SIMILARITY SCORES</vt:lpstr>
      <vt:lpstr>JACCARD SIMILARITY</vt:lpstr>
      <vt:lpstr>JACCARD SIMILARITY</vt:lpstr>
      <vt:lpstr>JACCARD SIMILARITY</vt:lpstr>
      <vt:lpstr>JACCARD SIMILARITY</vt:lpstr>
      <vt:lpstr>JACCARD SIMILARITY</vt:lpstr>
      <vt:lpstr>LAB </vt:lpstr>
      <vt:lpstr>OTHER CONSIDERATIONS</vt:lpstr>
      <vt:lpstr>MEASURING ERROR</vt:lpstr>
      <vt:lpstr>EXPLICIT VS IMPLICIT DATA</vt:lpstr>
      <vt:lpstr>DISCUSSION TIME Week 4 Review Final Project 2 Pre-reading Halfway Review Project</vt:lpstr>
      <vt:lpstr>DISCUSSION TIME Regularisation Why do we do this? Name 1x type of regularised regression? How does it work? Clustering Why do we do this? How does k-means work?</vt:lpstr>
      <vt:lpstr>PRE-READING  AirBnB article on AutoML: https://medium.com/airbnb-engineering/automated-machine-learning-a-paradigm-shift-that-accelerates-data-scientist-productivity-airbnb-f1f8a10d61f8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 Week 5 - Recommendation Engines</dc:title>
  <cp:lastModifiedBy>Microsoft Office User</cp:lastModifiedBy>
  <cp:revision>25</cp:revision>
  <cp:lastPrinted>2018-03-21T06:56:13Z</cp:lastPrinted>
  <dcterms:modified xsi:type="dcterms:W3CDTF">2018-03-21T07:58:54Z</dcterms:modified>
</cp:coreProperties>
</file>